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aloo Thambi" charset="1" panose="03080902040302020200"/>
      <p:regular r:id="rId21"/>
    </p:embeddedFont>
    <p:embeddedFont>
      <p:font typeface="Cakerolli Bold" charset="1" panose="00000000000000000000"/>
      <p:regular r:id="rId22"/>
    </p:embeddedFont>
    <p:embeddedFont>
      <p:font typeface="Cakerolli" charset="1" panose="00000000000000000000"/>
      <p:regular r:id="rId23"/>
    </p:embeddedFont>
    <p:embeddedFont>
      <p:font typeface="TT Interphases Bold" charset="1" panose="02000803060000020004"/>
      <p:regular r:id="rId24"/>
    </p:embeddedFont>
    <p:embeddedFont>
      <p:font typeface="TT Interphases" charset="1" panose="0200050302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59.png" Type="http://schemas.openxmlformats.org/officeDocument/2006/relationships/image"/><Relationship Id="rId2" Target="../media/image39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2" Target="../media/image39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66.jpeg" Type="http://schemas.openxmlformats.org/officeDocument/2006/relationships/image"/><Relationship Id="rId3" Target="../media/image67.png" Type="http://schemas.openxmlformats.org/officeDocument/2006/relationships/image"/><Relationship Id="rId4" Target="../media/image68.jpeg" Type="http://schemas.openxmlformats.org/officeDocument/2006/relationships/image"/><Relationship Id="rId5" Target="../media/image69.jpe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2" Target="../media/image74.jpeg" Type="http://schemas.openxmlformats.org/officeDocument/2006/relationships/image"/><Relationship Id="rId3" Target="../media/image1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30.pn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31.png" Type="http://schemas.openxmlformats.org/officeDocument/2006/relationships/image"/><Relationship Id="rId3" Target="../media/image32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31.png" Type="http://schemas.openxmlformats.org/officeDocument/2006/relationships/image"/><Relationship Id="rId3" Target="../media/image32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2" Target="../media/image36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44" t="-15763" r="0" b="-18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409446">
            <a:off x="6406978" y="5055256"/>
            <a:ext cx="10389854" cy="2467590"/>
          </a:xfrm>
          <a:custGeom>
            <a:avLst/>
            <a:gdLst/>
            <a:ahLst/>
            <a:cxnLst/>
            <a:rect r="r" b="b" t="t" l="l"/>
            <a:pathLst>
              <a:path h="2467590" w="10389854">
                <a:moveTo>
                  <a:pt x="0" y="2467590"/>
                </a:moveTo>
                <a:lnTo>
                  <a:pt x="10389853" y="2467590"/>
                </a:lnTo>
                <a:lnTo>
                  <a:pt x="10389853" y="0"/>
                </a:lnTo>
                <a:lnTo>
                  <a:pt x="0" y="0"/>
                </a:lnTo>
                <a:lnTo>
                  <a:pt x="0" y="24675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949307" y="0"/>
            <a:ext cx="10338693" cy="10287000"/>
          </a:xfrm>
          <a:custGeom>
            <a:avLst/>
            <a:gdLst/>
            <a:ahLst/>
            <a:cxnLst/>
            <a:rect r="r" b="b" t="t" l="l"/>
            <a:pathLst>
              <a:path h="10287000" w="10338693">
                <a:moveTo>
                  <a:pt x="10338693" y="0"/>
                </a:moveTo>
                <a:lnTo>
                  <a:pt x="0" y="0"/>
                </a:lnTo>
                <a:lnTo>
                  <a:pt x="0" y="10287000"/>
                </a:lnTo>
                <a:lnTo>
                  <a:pt x="10338693" y="10287000"/>
                </a:lnTo>
                <a:lnTo>
                  <a:pt x="10338693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46700" y="2381775"/>
            <a:ext cx="11915618" cy="2840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976"/>
              </a:lnSpc>
            </a:pPr>
            <a:r>
              <a:rPr lang="en-US" sz="10761">
                <a:solidFill>
                  <a:srgbClr val="824838"/>
                </a:solidFill>
                <a:latin typeface="Baloo Thambi"/>
                <a:ea typeface="Baloo Thambi"/>
                <a:cs typeface="Baloo Thambi"/>
                <a:sym typeface="Baloo Thambi"/>
              </a:rPr>
              <a:t>DATA WAREHOUSE DAN DATA MINING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386892">
            <a:off x="14186413" y="1558708"/>
            <a:ext cx="2150774" cy="1365741"/>
          </a:xfrm>
          <a:custGeom>
            <a:avLst/>
            <a:gdLst/>
            <a:ahLst/>
            <a:cxnLst/>
            <a:rect r="r" b="b" t="t" l="l"/>
            <a:pathLst>
              <a:path h="1365741" w="2150774">
                <a:moveTo>
                  <a:pt x="0" y="0"/>
                </a:moveTo>
                <a:lnTo>
                  <a:pt x="2150774" y="0"/>
                </a:lnTo>
                <a:lnTo>
                  <a:pt x="2150774" y="1365741"/>
                </a:lnTo>
                <a:lnTo>
                  <a:pt x="0" y="1365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0870" y="8835064"/>
            <a:ext cx="3316310" cy="560758"/>
          </a:xfrm>
          <a:custGeom>
            <a:avLst/>
            <a:gdLst/>
            <a:ahLst/>
            <a:cxnLst/>
            <a:rect r="r" b="b" t="t" l="l"/>
            <a:pathLst>
              <a:path h="560758" w="3316310">
                <a:moveTo>
                  <a:pt x="0" y="0"/>
                </a:moveTo>
                <a:lnTo>
                  <a:pt x="3316309" y="0"/>
                </a:lnTo>
                <a:lnTo>
                  <a:pt x="3316309" y="560758"/>
                </a:lnTo>
                <a:lnTo>
                  <a:pt x="0" y="5607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465310" y="8569726"/>
            <a:ext cx="5076444" cy="1128266"/>
            <a:chOff x="0" y="0"/>
            <a:chExt cx="6768593" cy="15043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68593" cy="1504354"/>
            </a:xfrm>
            <a:custGeom>
              <a:avLst/>
              <a:gdLst/>
              <a:ahLst/>
              <a:cxnLst/>
              <a:rect r="r" b="b" t="t" l="l"/>
              <a:pathLst>
                <a:path h="1504354" w="6768593">
                  <a:moveTo>
                    <a:pt x="0" y="0"/>
                  </a:moveTo>
                  <a:lnTo>
                    <a:pt x="6768593" y="0"/>
                  </a:lnTo>
                  <a:lnTo>
                    <a:pt x="6768593" y="1504354"/>
                  </a:lnTo>
                  <a:lnTo>
                    <a:pt x="0" y="1504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687" t="0" r="-1687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539891" y="216"/>
              <a:ext cx="4936067" cy="1109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779"/>
                </a:lnSpc>
                <a:spcBef>
                  <a:spcPct val="0"/>
                </a:spcBef>
              </a:pPr>
              <a:r>
                <a:rPr lang="en-US" b="true" sz="3399" strike="noStrike" u="none">
                  <a:solidFill>
                    <a:srgbClr val="FFFFFF"/>
                  </a:solidFill>
                  <a:latin typeface="Cakerolli Bold"/>
                  <a:ea typeface="Cakerolli Bold"/>
                  <a:cs typeface="Cakerolli Bold"/>
                  <a:sym typeface="Cakerolli Bold"/>
                </a:rPr>
                <a:t>By Kelompok 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2224205">
            <a:off x="4965073" y="-1249196"/>
            <a:ext cx="3154789" cy="2139520"/>
          </a:xfrm>
          <a:custGeom>
            <a:avLst/>
            <a:gdLst/>
            <a:ahLst/>
            <a:cxnLst/>
            <a:rect r="r" b="b" t="t" l="l"/>
            <a:pathLst>
              <a:path h="2139520" w="3154789">
                <a:moveTo>
                  <a:pt x="0" y="0"/>
                </a:moveTo>
                <a:lnTo>
                  <a:pt x="3154789" y="0"/>
                </a:lnTo>
                <a:lnTo>
                  <a:pt x="3154789" y="2139521"/>
                </a:lnTo>
                <a:lnTo>
                  <a:pt x="0" y="2139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5076"/>
            <a:ext cx="7548480" cy="7013224"/>
          </a:xfrm>
          <a:custGeom>
            <a:avLst/>
            <a:gdLst/>
            <a:ahLst/>
            <a:cxnLst/>
            <a:rect r="r" b="b" t="t" l="l"/>
            <a:pathLst>
              <a:path h="7013224" w="7548480">
                <a:moveTo>
                  <a:pt x="0" y="0"/>
                </a:moveTo>
                <a:lnTo>
                  <a:pt x="7548480" y="0"/>
                </a:lnTo>
                <a:lnTo>
                  <a:pt x="7548480" y="7013224"/>
                </a:lnTo>
                <a:lnTo>
                  <a:pt x="0" y="7013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035449" y="1028700"/>
            <a:ext cx="1223851" cy="847795"/>
          </a:xfrm>
          <a:custGeom>
            <a:avLst/>
            <a:gdLst/>
            <a:ahLst/>
            <a:cxnLst/>
            <a:rect r="r" b="b" t="t" l="l"/>
            <a:pathLst>
              <a:path h="847795" w="1223851">
                <a:moveTo>
                  <a:pt x="1223851" y="0"/>
                </a:moveTo>
                <a:lnTo>
                  <a:pt x="0" y="0"/>
                </a:lnTo>
                <a:lnTo>
                  <a:pt x="0" y="847795"/>
                </a:lnTo>
                <a:lnTo>
                  <a:pt x="1223851" y="847795"/>
                </a:lnTo>
                <a:lnTo>
                  <a:pt x="122385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52294" y="2740765"/>
            <a:ext cx="6234058" cy="2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DD6242"/>
                </a:solidFill>
                <a:latin typeface="Baloo Thambi"/>
                <a:ea typeface="Baloo Thambi"/>
                <a:cs typeface="Baloo Thambi"/>
                <a:sym typeface="Baloo Thambi"/>
              </a:rPr>
              <a:t>Evaluasi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Borcelle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52294" y="5067300"/>
            <a:ext cx="6921620" cy="409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0"/>
              </a:lnSpc>
            </a:pPr>
            <a:r>
              <a:rPr lang="en-US" sz="3864" spc="-18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Setelah model dilatih, akurasi dihitung untuk kedua dataset (latih dan uji) yang menunjukkan seberapa baik model dalam melakukan prediksi.</a:t>
            </a:r>
          </a:p>
          <a:p>
            <a:pPr algn="l">
              <a:lnSpc>
                <a:spcPts val="541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28725" y="4264746"/>
            <a:ext cx="9013718" cy="7210974"/>
          </a:xfrm>
          <a:custGeom>
            <a:avLst/>
            <a:gdLst/>
            <a:ahLst/>
            <a:cxnLst/>
            <a:rect r="r" b="b" t="t" l="l"/>
            <a:pathLst>
              <a:path h="7210974" w="9013718">
                <a:moveTo>
                  <a:pt x="0" y="0"/>
                </a:moveTo>
                <a:lnTo>
                  <a:pt x="9013718" y="0"/>
                </a:lnTo>
                <a:lnTo>
                  <a:pt x="9013718" y="7210974"/>
                </a:lnTo>
                <a:lnTo>
                  <a:pt x="0" y="7210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219" t="-24996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6163" y="8843911"/>
            <a:ext cx="2450688" cy="414389"/>
          </a:xfrm>
          <a:custGeom>
            <a:avLst/>
            <a:gdLst/>
            <a:ahLst/>
            <a:cxnLst/>
            <a:rect r="r" b="b" t="t" l="l"/>
            <a:pathLst>
              <a:path h="414389" w="2450688">
                <a:moveTo>
                  <a:pt x="0" y="0"/>
                </a:moveTo>
                <a:lnTo>
                  <a:pt x="2450687" y="0"/>
                </a:lnTo>
                <a:lnTo>
                  <a:pt x="2450687" y="414389"/>
                </a:lnTo>
                <a:lnTo>
                  <a:pt x="0" y="414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251717">
            <a:off x="-816948" y="8978223"/>
            <a:ext cx="3691297" cy="2503370"/>
          </a:xfrm>
          <a:custGeom>
            <a:avLst/>
            <a:gdLst/>
            <a:ahLst/>
            <a:cxnLst/>
            <a:rect r="r" b="b" t="t" l="l"/>
            <a:pathLst>
              <a:path h="2503370" w="3691297">
                <a:moveTo>
                  <a:pt x="0" y="0"/>
                </a:moveTo>
                <a:lnTo>
                  <a:pt x="3691296" y="0"/>
                </a:lnTo>
                <a:lnTo>
                  <a:pt x="3691296" y="2503371"/>
                </a:lnTo>
                <a:lnTo>
                  <a:pt x="0" y="2503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66624" y="640921"/>
            <a:ext cx="1113726" cy="775558"/>
          </a:xfrm>
          <a:custGeom>
            <a:avLst/>
            <a:gdLst/>
            <a:ahLst/>
            <a:cxnLst/>
            <a:rect r="r" b="b" t="t" l="l"/>
            <a:pathLst>
              <a:path h="775558" w="1113726">
                <a:moveTo>
                  <a:pt x="0" y="0"/>
                </a:moveTo>
                <a:lnTo>
                  <a:pt x="1113726" y="0"/>
                </a:lnTo>
                <a:lnTo>
                  <a:pt x="1113726" y="775558"/>
                </a:lnTo>
                <a:lnTo>
                  <a:pt x="0" y="775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40921"/>
            <a:ext cx="2217566" cy="282740"/>
          </a:xfrm>
          <a:custGeom>
            <a:avLst/>
            <a:gdLst/>
            <a:ahLst/>
            <a:cxnLst/>
            <a:rect r="r" b="b" t="t" l="l"/>
            <a:pathLst>
              <a:path h="282740" w="2217566">
                <a:moveTo>
                  <a:pt x="0" y="0"/>
                </a:moveTo>
                <a:lnTo>
                  <a:pt x="2217566" y="0"/>
                </a:lnTo>
                <a:lnTo>
                  <a:pt x="2217566" y="282740"/>
                </a:lnTo>
                <a:lnTo>
                  <a:pt x="0" y="2827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37483" y="2552852"/>
            <a:ext cx="11993299" cy="6291059"/>
          </a:xfrm>
          <a:custGeom>
            <a:avLst/>
            <a:gdLst/>
            <a:ahLst/>
            <a:cxnLst/>
            <a:rect r="r" b="b" t="t" l="l"/>
            <a:pathLst>
              <a:path h="6291059" w="11993299">
                <a:moveTo>
                  <a:pt x="0" y="0"/>
                </a:moveTo>
                <a:lnTo>
                  <a:pt x="11993299" y="0"/>
                </a:lnTo>
                <a:lnTo>
                  <a:pt x="11993299" y="6291059"/>
                </a:lnTo>
                <a:lnTo>
                  <a:pt x="0" y="6291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46266" y="774271"/>
            <a:ext cx="11645465" cy="103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3"/>
              </a:lnSpc>
              <a:spcBef>
                <a:spcPct val="0"/>
              </a:spcBef>
            </a:pPr>
            <a:r>
              <a:rPr lang="en-US" sz="7650">
                <a:solidFill>
                  <a:srgbClr val="824838"/>
                </a:solidFill>
                <a:latin typeface="Baloo Thambi"/>
                <a:ea typeface="Baloo Thambi"/>
                <a:cs typeface="Baloo Thambi"/>
                <a:sym typeface="Baloo Thambi"/>
              </a:rPr>
              <a:t>HASIL EVALUASI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555" r="0" b="-11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9974" y="3147267"/>
            <a:ext cx="6629326" cy="6111033"/>
          </a:xfrm>
          <a:custGeom>
            <a:avLst/>
            <a:gdLst/>
            <a:ahLst/>
            <a:cxnLst/>
            <a:rect r="r" b="b" t="t" l="l"/>
            <a:pathLst>
              <a:path h="6111033" w="6629326">
                <a:moveTo>
                  <a:pt x="0" y="0"/>
                </a:moveTo>
                <a:lnTo>
                  <a:pt x="6629326" y="0"/>
                </a:lnTo>
                <a:lnTo>
                  <a:pt x="6629326" y="6111033"/>
                </a:lnTo>
                <a:lnTo>
                  <a:pt x="0" y="6111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2130731" y="-184836"/>
            <a:ext cx="969594" cy="3396666"/>
          </a:xfrm>
          <a:custGeom>
            <a:avLst/>
            <a:gdLst/>
            <a:ahLst/>
            <a:cxnLst/>
            <a:rect r="r" b="b" t="t" l="l"/>
            <a:pathLst>
              <a:path h="3396666" w="969594">
                <a:moveTo>
                  <a:pt x="0" y="0"/>
                </a:moveTo>
                <a:lnTo>
                  <a:pt x="969594" y="0"/>
                </a:lnTo>
                <a:lnTo>
                  <a:pt x="969594" y="3396666"/>
                </a:lnTo>
                <a:lnTo>
                  <a:pt x="0" y="3396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696745"/>
            <a:ext cx="9601274" cy="184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8000" spc="-392">
                <a:solidFill>
                  <a:srgbClr val="E07A5F"/>
                </a:solidFill>
                <a:latin typeface="Baloo Thambi"/>
                <a:ea typeface="Baloo Thambi"/>
                <a:cs typeface="Baloo Thambi"/>
                <a:sym typeface="Baloo Thambi"/>
              </a:rPr>
              <a:t>Membuat Model Prediksi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Borcelle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7275" y="5067300"/>
            <a:ext cx="8663083" cy="3564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4137" spc="-2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Setelah akurasi teruji, model prediksi dibuat, termasuk membuat kondisi untuk menampilkan hasil prediksi terhadap input data baru.</a:t>
            </a:r>
          </a:p>
          <a:p>
            <a:pPr algn="l">
              <a:lnSpc>
                <a:spcPts val="5792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6163" y="8843911"/>
            <a:ext cx="2450688" cy="414389"/>
          </a:xfrm>
          <a:custGeom>
            <a:avLst/>
            <a:gdLst/>
            <a:ahLst/>
            <a:cxnLst/>
            <a:rect r="r" b="b" t="t" l="l"/>
            <a:pathLst>
              <a:path h="414389" w="2450688">
                <a:moveTo>
                  <a:pt x="0" y="0"/>
                </a:moveTo>
                <a:lnTo>
                  <a:pt x="2450687" y="0"/>
                </a:lnTo>
                <a:lnTo>
                  <a:pt x="2450687" y="414389"/>
                </a:lnTo>
                <a:lnTo>
                  <a:pt x="0" y="414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251717">
            <a:off x="-816948" y="8978223"/>
            <a:ext cx="3691297" cy="2503370"/>
          </a:xfrm>
          <a:custGeom>
            <a:avLst/>
            <a:gdLst/>
            <a:ahLst/>
            <a:cxnLst/>
            <a:rect r="r" b="b" t="t" l="l"/>
            <a:pathLst>
              <a:path h="2503370" w="3691297">
                <a:moveTo>
                  <a:pt x="0" y="0"/>
                </a:moveTo>
                <a:lnTo>
                  <a:pt x="3691296" y="0"/>
                </a:lnTo>
                <a:lnTo>
                  <a:pt x="3691296" y="2503371"/>
                </a:lnTo>
                <a:lnTo>
                  <a:pt x="0" y="2503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40921"/>
            <a:ext cx="2217566" cy="282740"/>
          </a:xfrm>
          <a:custGeom>
            <a:avLst/>
            <a:gdLst/>
            <a:ahLst/>
            <a:cxnLst/>
            <a:rect r="r" b="b" t="t" l="l"/>
            <a:pathLst>
              <a:path h="282740" w="2217566">
                <a:moveTo>
                  <a:pt x="0" y="0"/>
                </a:moveTo>
                <a:lnTo>
                  <a:pt x="2217566" y="0"/>
                </a:lnTo>
                <a:lnTo>
                  <a:pt x="2217566" y="282740"/>
                </a:lnTo>
                <a:lnTo>
                  <a:pt x="0" y="282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27447" y="6060575"/>
            <a:ext cx="4464199" cy="2051866"/>
            <a:chOff x="0" y="0"/>
            <a:chExt cx="1494050" cy="6867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94050" cy="686706"/>
            </a:xfrm>
            <a:custGeom>
              <a:avLst/>
              <a:gdLst/>
              <a:ahLst/>
              <a:cxnLst/>
              <a:rect r="r" b="b" t="t" l="l"/>
              <a:pathLst>
                <a:path h="686706" w="1494050">
                  <a:moveTo>
                    <a:pt x="1494050" y="343353"/>
                  </a:moveTo>
                  <a:lnTo>
                    <a:pt x="1087650" y="0"/>
                  </a:lnTo>
                  <a:lnTo>
                    <a:pt x="1087650" y="203200"/>
                  </a:lnTo>
                  <a:lnTo>
                    <a:pt x="0" y="203200"/>
                  </a:lnTo>
                  <a:lnTo>
                    <a:pt x="0" y="483506"/>
                  </a:lnTo>
                  <a:lnTo>
                    <a:pt x="1087650" y="483506"/>
                  </a:lnTo>
                  <a:lnTo>
                    <a:pt x="1087650" y="686706"/>
                  </a:lnTo>
                  <a:lnTo>
                    <a:pt x="1494050" y="343353"/>
                  </a:lnTo>
                  <a:close/>
                </a:path>
              </a:pathLst>
            </a:custGeom>
            <a:solidFill>
              <a:srgbClr val="E998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60350"/>
              <a:ext cx="1392450" cy="223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503226" y="281127"/>
            <a:ext cx="7046959" cy="4281027"/>
          </a:xfrm>
          <a:custGeom>
            <a:avLst/>
            <a:gdLst/>
            <a:ahLst/>
            <a:cxnLst/>
            <a:rect r="r" b="b" t="t" l="l"/>
            <a:pathLst>
              <a:path h="4281027" w="7046959">
                <a:moveTo>
                  <a:pt x="0" y="0"/>
                </a:moveTo>
                <a:lnTo>
                  <a:pt x="7046958" y="0"/>
                </a:lnTo>
                <a:lnTo>
                  <a:pt x="7046958" y="4281027"/>
                </a:lnTo>
                <a:lnTo>
                  <a:pt x="0" y="42810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96157" y="4973370"/>
            <a:ext cx="7861096" cy="4677352"/>
          </a:xfrm>
          <a:custGeom>
            <a:avLst/>
            <a:gdLst/>
            <a:ahLst/>
            <a:cxnLst/>
            <a:rect r="r" b="b" t="t" l="l"/>
            <a:pathLst>
              <a:path h="4677352" w="7861096">
                <a:moveTo>
                  <a:pt x="0" y="0"/>
                </a:moveTo>
                <a:lnTo>
                  <a:pt x="7861096" y="0"/>
                </a:lnTo>
                <a:lnTo>
                  <a:pt x="7861096" y="4677353"/>
                </a:lnTo>
                <a:lnTo>
                  <a:pt x="0" y="46773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3238" y="3520915"/>
            <a:ext cx="6287463" cy="207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92"/>
              </a:lnSpc>
              <a:spcBef>
                <a:spcPct val="0"/>
              </a:spcBef>
            </a:pPr>
            <a:r>
              <a:rPr lang="en-US" sz="7933">
                <a:solidFill>
                  <a:srgbClr val="824838"/>
                </a:solidFill>
                <a:latin typeface="Baloo Thambi"/>
                <a:ea typeface="Baloo Thambi"/>
                <a:cs typeface="Baloo Thambi"/>
                <a:sym typeface="Baloo Thambi"/>
              </a:rPr>
              <a:t>TAMPILAN APLIKASI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38013" r="0" b="-3976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14142" y="5388974"/>
            <a:ext cx="5703255" cy="3955051"/>
            <a:chOff x="0" y="0"/>
            <a:chExt cx="7604340" cy="527340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01600" y="114300"/>
              <a:ext cx="7502740" cy="5159101"/>
              <a:chOff x="0" y="0"/>
              <a:chExt cx="6159500" cy="42354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159500" cy="4235450"/>
              </a:xfrm>
              <a:custGeom>
                <a:avLst/>
                <a:gdLst/>
                <a:ahLst/>
                <a:cxnLst/>
                <a:rect r="r" b="b" t="t" l="l"/>
                <a:pathLst>
                  <a:path h="4235450" w="6159500">
                    <a:moveTo>
                      <a:pt x="6159500" y="4235450"/>
                    </a:moveTo>
                    <a:lnTo>
                      <a:pt x="0" y="3696970"/>
                    </a:lnTo>
                    <a:lnTo>
                      <a:pt x="0" y="0"/>
                    </a:lnTo>
                    <a:lnTo>
                      <a:pt x="6159500" y="538480"/>
                    </a:lnTo>
                    <a:close/>
                  </a:path>
                </a:pathLst>
              </a:custGeom>
              <a:solidFill>
                <a:srgbClr val="30303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7502740" cy="5159101"/>
              <a:chOff x="0" y="0"/>
              <a:chExt cx="6159500" cy="42354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159500" cy="4235450"/>
              </a:xfrm>
              <a:custGeom>
                <a:avLst/>
                <a:gdLst/>
                <a:ahLst/>
                <a:cxnLst/>
                <a:rect r="r" b="b" t="t" l="l"/>
                <a:pathLst>
                  <a:path h="4235450" w="6159500">
                    <a:moveTo>
                      <a:pt x="6159500" y="4235450"/>
                    </a:moveTo>
                    <a:lnTo>
                      <a:pt x="0" y="3696970"/>
                    </a:lnTo>
                    <a:lnTo>
                      <a:pt x="0" y="0"/>
                    </a:lnTo>
                    <a:lnTo>
                      <a:pt x="6159500" y="53848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604" t="0" r="-1604" b="0"/>
                </a:stretch>
              </a:blip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8486704" y="5388974"/>
            <a:ext cx="5703255" cy="3955051"/>
            <a:chOff x="0" y="0"/>
            <a:chExt cx="7604340" cy="527340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1600" y="114300"/>
              <a:ext cx="7502740" cy="5159101"/>
              <a:chOff x="0" y="0"/>
              <a:chExt cx="6159500" cy="423545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159500" cy="4235450"/>
              </a:xfrm>
              <a:custGeom>
                <a:avLst/>
                <a:gdLst/>
                <a:ahLst/>
                <a:cxnLst/>
                <a:rect r="r" b="b" t="t" l="l"/>
                <a:pathLst>
                  <a:path h="4235450" w="6159500">
                    <a:moveTo>
                      <a:pt x="6159500" y="4235450"/>
                    </a:moveTo>
                    <a:lnTo>
                      <a:pt x="0" y="3696970"/>
                    </a:lnTo>
                    <a:lnTo>
                      <a:pt x="0" y="0"/>
                    </a:lnTo>
                    <a:lnTo>
                      <a:pt x="6159500" y="538480"/>
                    </a:lnTo>
                    <a:close/>
                  </a:path>
                </a:pathLst>
              </a:custGeom>
              <a:solidFill>
                <a:srgbClr val="30303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7502740" cy="5159101"/>
              <a:chOff x="0" y="0"/>
              <a:chExt cx="6159500" cy="423545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159500" cy="4235450"/>
              </a:xfrm>
              <a:custGeom>
                <a:avLst/>
                <a:gdLst/>
                <a:ahLst/>
                <a:cxnLst/>
                <a:rect r="r" b="b" t="t" l="l"/>
                <a:pathLst>
                  <a:path h="4235450" w="6159500">
                    <a:moveTo>
                      <a:pt x="6159500" y="4235450"/>
                    </a:moveTo>
                    <a:lnTo>
                      <a:pt x="0" y="3696970"/>
                    </a:lnTo>
                    <a:lnTo>
                      <a:pt x="0" y="0"/>
                    </a:lnTo>
                    <a:lnTo>
                      <a:pt x="6159500" y="53848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701" t="0" r="-1701" b="0"/>
                </a:stretch>
              </a:blip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-3029918">
            <a:off x="1688082" y="5298790"/>
            <a:ext cx="1441930" cy="767828"/>
          </a:xfrm>
          <a:custGeom>
            <a:avLst/>
            <a:gdLst/>
            <a:ahLst/>
            <a:cxnLst/>
            <a:rect r="r" b="b" t="t" l="l"/>
            <a:pathLst>
              <a:path h="767828" w="1441930">
                <a:moveTo>
                  <a:pt x="0" y="0"/>
                </a:moveTo>
                <a:lnTo>
                  <a:pt x="1441930" y="0"/>
                </a:lnTo>
                <a:lnTo>
                  <a:pt x="1441930" y="767828"/>
                </a:lnTo>
                <a:lnTo>
                  <a:pt x="0" y="767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98618" y="1200150"/>
            <a:ext cx="14490668" cy="138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23"/>
              </a:lnSpc>
              <a:spcBef>
                <a:spcPct val="0"/>
              </a:spcBef>
            </a:pPr>
            <a:r>
              <a:rPr lang="en-US" sz="10219">
                <a:solidFill>
                  <a:srgbClr val="824838"/>
                </a:solidFill>
                <a:latin typeface="Baloo Thambi"/>
                <a:ea typeface="Baloo Thambi"/>
                <a:cs typeface="Baloo Thambi"/>
                <a:sym typeface="Baloo Thambi"/>
              </a:rPr>
              <a:t>MENYIMPAN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37775" y="2192802"/>
            <a:ext cx="13317103" cy="224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0"/>
              </a:lnSpc>
              <a:spcBef>
                <a:spcPct val="0"/>
              </a:spcBef>
            </a:pPr>
            <a:r>
              <a:rPr lang="en-US" sz="3200">
                <a:solidFill>
                  <a:srgbClr val="303030"/>
                </a:solidFill>
                <a:latin typeface="Cakerolli"/>
                <a:ea typeface="Cakerolli"/>
                <a:cs typeface="Cakerolli"/>
                <a:sym typeface="Cakerolli"/>
              </a:rPr>
              <a:t>Terakhir, model yang berhasil dibuat disimpan dalam format `.sav` menggunakan library `pickle`, yang akan mendukung penggunaan lebih lanjut, seperti dalam aplikasi web menggunakan Streamlit.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3029918">
            <a:off x="8020526" y="5260690"/>
            <a:ext cx="1441930" cy="767828"/>
          </a:xfrm>
          <a:custGeom>
            <a:avLst/>
            <a:gdLst/>
            <a:ahLst/>
            <a:cxnLst/>
            <a:rect r="r" b="b" t="t" l="l"/>
            <a:pathLst>
              <a:path h="767828" w="1441930">
                <a:moveTo>
                  <a:pt x="0" y="0"/>
                </a:moveTo>
                <a:lnTo>
                  <a:pt x="1441930" y="0"/>
                </a:lnTo>
                <a:lnTo>
                  <a:pt x="1441930" y="767828"/>
                </a:lnTo>
                <a:lnTo>
                  <a:pt x="0" y="767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48520">
            <a:off x="1709948" y="745200"/>
            <a:ext cx="892913" cy="567000"/>
          </a:xfrm>
          <a:custGeom>
            <a:avLst/>
            <a:gdLst/>
            <a:ahLst/>
            <a:cxnLst/>
            <a:rect r="r" b="b" t="t" l="l"/>
            <a:pathLst>
              <a:path h="567000" w="892913">
                <a:moveTo>
                  <a:pt x="0" y="0"/>
                </a:moveTo>
                <a:lnTo>
                  <a:pt x="892913" y="0"/>
                </a:lnTo>
                <a:lnTo>
                  <a:pt x="892913" y="567000"/>
                </a:lnTo>
                <a:lnTo>
                  <a:pt x="0" y="56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2975454">
            <a:off x="20625" y="9284652"/>
            <a:ext cx="2955985" cy="2004696"/>
          </a:xfrm>
          <a:custGeom>
            <a:avLst/>
            <a:gdLst/>
            <a:ahLst/>
            <a:cxnLst/>
            <a:rect r="r" b="b" t="t" l="l"/>
            <a:pathLst>
              <a:path h="2004696" w="2955985">
                <a:moveTo>
                  <a:pt x="0" y="2004696"/>
                </a:moveTo>
                <a:lnTo>
                  <a:pt x="2955986" y="2004696"/>
                </a:lnTo>
                <a:lnTo>
                  <a:pt x="2955986" y="0"/>
                </a:lnTo>
                <a:lnTo>
                  <a:pt x="0" y="0"/>
                </a:lnTo>
                <a:lnTo>
                  <a:pt x="0" y="200469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55990" y="9753600"/>
            <a:ext cx="1625267" cy="274818"/>
          </a:xfrm>
          <a:custGeom>
            <a:avLst/>
            <a:gdLst/>
            <a:ahLst/>
            <a:cxnLst/>
            <a:rect r="r" b="b" t="t" l="l"/>
            <a:pathLst>
              <a:path h="274818" w="1625267">
                <a:moveTo>
                  <a:pt x="0" y="0"/>
                </a:moveTo>
                <a:lnTo>
                  <a:pt x="1625267" y="0"/>
                </a:lnTo>
                <a:lnTo>
                  <a:pt x="1625267" y="274818"/>
                </a:lnTo>
                <a:lnTo>
                  <a:pt x="0" y="2748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565" t="-425" r="-23117" b="-169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55" r="0" b="-115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409446">
            <a:off x="4288812" y="5650097"/>
            <a:ext cx="7320989" cy="1738735"/>
          </a:xfrm>
          <a:custGeom>
            <a:avLst/>
            <a:gdLst/>
            <a:ahLst/>
            <a:cxnLst/>
            <a:rect r="r" b="b" t="t" l="l"/>
            <a:pathLst>
              <a:path h="1738735" w="7320989">
                <a:moveTo>
                  <a:pt x="0" y="1738735"/>
                </a:moveTo>
                <a:lnTo>
                  <a:pt x="7320989" y="1738735"/>
                </a:lnTo>
                <a:lnTo>
                  <a:pt x="7320989" y="0"/>
                </a:lnTo>
                <a:lnTo>
                  <a:pt x="0" y="0"/>
                </a:lnTo>
                <a:lnTo>
                  <a:pt x="0" y="173873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13822" y="3110569"/>
            <a:ext cx="9793990" cy="451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7280"/>
              </a:lnSpc>
            </a:pPr>
            <a:r>
              <a:rPr lang="en-US" sz="18000">
                <a:solidFill>
                  <a:srgbClr val="824838"/>
                </a:solidFill>
                <a:latin typeface="Baloo Thambi"/>
                <a:ea typeface="Baloo Thambi"/>
                <a:cs typeface="Baloo Thambi"/>
                <a:sym typeface="Baloo Thambi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159982">
            <a:off x="11513837" y="5935798"/>
            <a:ext cx="2150774" cy="1365741"/>
          </a:xfrm>
          <a:custGeom>
            <a:avLst/>
            <a:gdLst/>
            <a:ahLst/>
            <a:cxnLst/>
            <a:rect r="r" b="b" t="t" l="l"/>
            <a:pathLst>
              <a:path h="1365741" w="2150774">
                <a:moveTo>
                  <a:pt x="0" y="0"/>
                </a:moveTo>
                <a:lnTo>
                  <a:pt x="2150774" y="0"/>
                </a:lnTo>
                <a:lnTo>
                  <a:pt x="2150774" y="1365741"/>
                </a:lnTo>
                <a:lnTo>
                  <a:pt x="0" y="1365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5113" y="8697542"/>
            <a:ext cx="3316310" cy="560758"/>
          </a:xfrm>
          <a:custGeom>
            <a:avLst/>
            <a:gdLst/>
            <a:ahLst/>
            <a:cxnLst/>
            <a:rect r="r" b="b" t="t" l="l"/>
            <a:pathLst>
              <a:path h="560758" w="3316310">
                <a:moveTo>
                  <a:pt x="0" y="0"/>
                </a:moveTo>
                <a:lnTo>
                  <a:pt x="3316309" y="0"/>
                </a:lnTo>
                <a:lnTo>
                  <a:pt x="3316309" y="560758"/>
                </a:lnTo>
                <a:lnTo>
                  <a:pt x="0" y="5607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495348">
            <a:off x="15461439" y="6551849"/>
            <a:ext cx="3154789" cy="2139520"/>
          </a:xfrm>
          <a:custGeom>
            <a:avLst/>
            <a:gdLst/>
            <a:ahLst/>
            <a:cxnLst/>
            <a:rect r="r" b="b" t="t" l="l"/>
            <a:pathLst>
              <a:path h="2139520" w="3154789">
                <a:moveTo>
                  <a:pt x="0" y="0"/>
                </a:moveTo>
                <a:lnTo>
                  <a:pt x="3154789" y="0"/>
                </a:lnTo>
                <a:lnTo>
                  <a:pt x="3154789" y="2139521"/>
                </a:lnTo>
                <a:lnTo>
                  <a:pt x="0" y="2139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48085" y="703053"/>
            <a:ext cx="1591831" cy="1108493"/>
          </a:xfrm>
          <a:custGeom>
            <a:avLst/>
            <a:gdLst/>
            <a:ahLst/>
            <a:cxnLst/>
            <a:rect r="r" b="b" t="t" l="l"/>
            <a:pathLst>
              <a:path h="1108493" w="1591831">
                <a:moveTo>
                  <a:pt x="0" y="0"/>
                </a:moveTo>
                <a:lnTo>
                  <a:pt x="1591830" y="0"/>
                </a:lnTo>
                <a:lnTo>
                  <a:pt x="1591830" y="1108494"/>
                </a:lnTo>
                <a:lnTo>
                  <a:pt x="0" y="1108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504" r="-3624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8229600"/>
          </a:xfrm>
          <a:custGeom>
            <a:avLst/>
            <a:gdLst/>
            <a:ahLst/>
            <a:cxnLst/>
            <a:rect r="r" b="b" t="t" l="l"/>
            <a:pathLst>
              <a:path h="8229600" w="182880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444" r="0" b="-39444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81205" y="3741872"/>
            <a:ext cx="3057018" cy="305701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4460" y="124460"/>
              <a:ext cx="6101080" cy="6101080"/>
            </a:xfrm>
            <a:custGeom>
              <a:avLst/>
              <a:gdLst/>
              <a:ahLst/>
              <a:cxnLst/>
              <a:rect r="r" b="b" t="t" l="l"/>
              <a:pathLst>
                <a:path h="6101080" w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4"/>
              <a:stretch>
                <a:fillRect l="-103793" t="-28018" r="-13405" b="-2491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EF8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547604" y="3749634"/>
            <a:ext cx="3049256" cy="304925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4460" y="124460"/>
              <a:ext cx="6101080" cy="6101080"/>
            </a:xfrm>
            <a:custGeom>
              <a:avLst/>
              <a:gdLst/>
              <a:ahLst/>
              <a:cxnLst/>
              <a:rect r="r" b="b" t="t" l="l"/>
              <a:pathLst>
                <a:path h="6101080" w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5"/>
              <a:stretch>
                <a:fillRect l="-66952" t="-1833" r="-118025" b="-18314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EF8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055754" y="3757397"/>
            <a:ext cx="3041494" cy="304149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4460" y="124460"/>
              <a:ext cx="6101080" cy="6101080"/>
            </a:xfrm>
            <a:custGeom>
              <a:avLst/>
              <a:gdLst/>
              <a:ahLst/>
              <a:cxnLst/>
              <a:rect r="r" b="b" t="t" l="l"/>
              <a:pathLst>
                <a:path h="6101080" w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6"/>
              <a:stretch>
                <a:fillRect l="-34562" t="-12800" r="-53763" b="-7552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EF8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63710" y="7546139"/>
            <a:ext cx="3692008" cy="909157"/>
          </a:xfrm>
          <a:custGeom>
            <a:avLst/>
            <a:gdLst/>
            <a:ahLst/>
            <a:cxnLst/>
            <a:rect r="r" b="b" t="t" l="l"/>
            <a:pathLst>
              <a:path h="909157" w="3692008">
                <a:moveTo>
                  <a:pt x="0" y="0"/>
                </a:moveTo>
                <a:lnTo>
                  <a:pt x="3692008" y="0"/>
                </a:lnTo>
                <a:lnTo>
                  <a:pt x="3692008" y="909157"/>
                </a:lnTo>
                <a:lnTo>
                  <a:pt x="0" y="909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26228" y="7546139"/>
            <a:ext cx="3692008" cy="909157"/>
          </a:xfrm>
          <a:custGeom>
            <a:avLst/>
            <a:gdLst/>
            <a:ahLst/>
            <a:cxnLst/>
            <a:rect r="r" b="b" t="t" l="l"/>
            <a:pathLst>
              <a:path h="909157" w="3692008">
                <a:moveTo>
                  <a:pt x="0" y="0"/>
                </a:moveTo>
                <a:lnTo>
                  <a:pt x="3692008" y="0"/>
                </a:lnTo>
                <a:lnTo>
                  <a:pt x="3692008" y="909157"/>
                </a:lnTo>
                <a:lnTo>
                  <a:pt x="0" y="909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30497" y="7564554"/>
            <a:ext cx="3692008" cy="909157"/>
          </a:xfrm>
          <a:custGeom>
            <a:avLst/>
            <a:gdLst/>
            <a:ahLst/>
            <a:cxnLst/>
            <a:rect r="r" b="b" t="t" l="l"/>
            <a:pathLst>
              <a:path h="909157" w="3692008">
                <a:moveTo>
                  <a:pt x="0" y="0"/>
                </a:moveTo>
                <a:lnTo>
                  <a:pt x="3692008" y="0"/>
                </a:lnTo>
                <a:lnTo>
                  <a:pt x="3692008" y="909157"/>
                </a:lnTo>
                <a:lnTo>
                  <a:pt x="0" y="909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83592" y="7341270"/>
            <a:ext cx="305701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Ferdiansyah 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61218" y="7341270"/>
            <a:ext cx="242202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Safaroh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65487" y="7359685"/>
            <a:ext cx="242202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Sueko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10877" y="1276350"/>
            <a:ext cx="13066246" cy="188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280"/>
              </a:lnSpc>
            </a:pPr>
            <a:r>
              <a:rPr lang="en-US" sz="14000">
                <a:solidFill>
                  <a:srgbClr val="305569"/>
                </a:solidFill>
                <a:latin typeface="Baloo Thambi"/>
                <a:ea typeface="Baloo Thambi"/>
                <a:cs typeface="Baloo Thambi"/>
                <a:sym typeface="Baloo Thambi"/>
              </a:rPr>
              <a:t>OUR TEAM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4107262">
            <a:off x="-930783" y="-105272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429224">
            <a:off x="14238912" y="1124002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1664513" y="0"/>
                </a:moveTo>
                <a:lnTo>
                  <a:pt x="0" y="0"/>
                </a:lnTo>
                <a:lnTo>
                  <a:pt x="0" y="2142852"/>
                </a:lnTo>
                <a:lnTo>
                  <a:pt x="1664513" y="2142852"/>
                </a:lnTo>
                <a:lnTo>
                  <a:pt x="166451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3256207">
            <a:off x="1205741" y="2783308"/>
            <a:ext cx="1527998" cy="970279"/>
          </a:xfrm>
          <a:custGeom>
            <a:avLst/>
            <a:gdLst/>
            <a:ahLst/>
            <a:cxnLst/>
            <a:rect r="r" b="b" t="t" l="l"/>
            <a:pathLst>
              <a:path h="970279" w="1527998">
                <a:moveTo>
                  <a:pt x="0" y="0"/>
                </a:moveTo>
                <a:lnTo>
                  <a:pt x="1527998" y="0"/>
                </a:lnTo>
                <a:lnTo>
                  <a:pt x="1527998" y="970279"/>
                </a:lnTo>
                <a:lnTo>
                  <a:pt x="0" y="9702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63185" y="8962343"/>
            <a:ext cx="3477425" cy="933983"/>
            <a:chOff x="0" y="0"/>
            <a:chExt cx="4636567" cy="124531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37689" cy="489305"/>
            </a:xfrm>
            <a:custGeom>
              <a:avLst/>
              <a:gdLst/>
              <a:ahLst/>
              <a:cxnLst/>
              <a:rect r="r" b="b" t="t" l="l"/>
              <a:pathLst>
                <a:path h="489305" w="3837689">
                  <a:moveTo>
                    <a:pt x="0" y="0"/>
                  </a:moveTo>
                  <a:lnTo>
                    <a:pt x="3837689" y="0"/>
                  </a:lnTo>
                  <a:lnTo>
                    <a:pt x="3837689" y="489305"/>
                  </a:lnTo>
                  <a:lnTo>
                    <a:pt x="0" y="489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98879" y="756005"/>
              <a:ext cx="3837689" cy="489305"/>
            </a:xfrm>
            <a:custGeom>
              <a:avLst/>
              <a:gdLst/>
              <a:ahLst/>
              <a:cxnLst/>
              <a:rect r="r" b="b" t="t" l="l"/>
              <a:pathLst>
                <a:path h="489305" w="3837689">
                  <a:moveTo>
                    <a:pt x="0" y="0"/>
                  </a:moveTo>
                  <a:lnTo>
                    <a:pt x="3837688" y="0"/>
                  </a:lnTo>
                  <a:lnTo>
                    <a:pt x="3837688" y="489306"/>
                  </a:lnTo>
                  <a:lnTo>
                    <a:pt x="0" y="489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4509626" y="3741872"/>
            <a:ext cx="3041494" cy="3041494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24460" y="124460"/>
              <a:ext cx="6101080" cy="6101080"/>
            </a:xfrm>
            <a:custGeom>
              <a:avLst/>
              <a:gdLst/>
              <a:ahLst/>
              <a:cxnLst/>
              <a:rect r="r" b="b" t="t" l="l"/>
              <a:pathLst>
                <a:path h="6101080" w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19"/>
              <a:stretch>
                <a:fillRect l="-90886" t="-6400" r="-80645" b="-165131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EF8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4111963" y="7564554"/>
            <a:ext cx="3692008" cy="909157"/>
          </a:xfrm>
          <a:custGeom>
            <a:avLst/>
            <a:gdLst/>
            <a:ahLst/>
            <a:cxnLst/>
            <a:rect r="r" b="b" t="t" l="l"/>
            <a:pathLst>
              <a:path h="909157" w="3692008">
                <a:moveTo>
                  <a:pt x="0" y="0"/>
                </a:moveTo>
                <a:lnTo>
                  <a:pt x="3692008" y="0"/>
                </a:lnTo>
                <a:lnTo>
                  <a:pt x="3692008" y="909157"/>
                </a:lnTo>
                <a:lnTo>
                  <a:pt x="0" y="909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4632180" y="7359685"/>
            <a:ext cx="305701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Via Ardiyanti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963710" y="8740411"/>
            <a:ext cx="3692008" cy="909157"/>
          </a:xfrm>
          <a:custGeom>
            <a:avLst/>
            <a:gdLst/>
            <a:ahLst/>
            <a:cxnLst/>
            <a:rect r="r" b="b" t="t" l="l"/>
            <a:pathLst>
              <a:path h="909157" w="3692008">
                <a:moveTo>
                  <a:pt x="0" y="0"/>
                </a:moveTo>
                <a:lnTo>
                  <a:pt x="3692008" y="0"/>
                </a:lnTo>
                <a:lnTo>
                  <a:pt x="3692008" y="909157"/>
                </a:lnTo>
                <a:lnTo>
                  <a:pt x="0" y="909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226228" y="8740411"/>
            <a:ext cx="3692008" cy="909157"/>
          </a:xfrm>
          <a:custGeom>
            <a:avLst/>
            <a:gdLst/>
            <a:ahLst/>
            <a:cxnLst/>
            <a:rect r="r" b="b" t="t" l="l"/>
            <a:pathLst>
              <a:path h="909157" w="3692008">
                <a:moveTo>
                  <a:pt x="0" y="0"/>
                </a:moveTo>
                <a:lnTo>
                  <a:pt x="3692008" y="0"/>
                </a:lnTo>
                <a:lnTo>
                  <a:pt x="3692008" y="909157"/>
                </a:lnTo>
                <a:lnTo>
                  <a:pt x="0" y="909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730497" y="8758826"/>
            <a:ext cx="3692008" cy="909157"/>
          </a:xfrm>
          <a:custGeom>
            <a:avLst/>
            <a:gdLst/>
            <a:ahLst/>
            <a:cxnLst/>
            <a:rect r="r" b="b" t="t" l="l"/>
            <a:pathLst>
              <a:path h="909157" w="3692008">
                <a:moveTo>
                  <a:pt x="0" y="0"/>
                </a:moveTo>
                <a:lnTo>
                  <a:pt x="3692008" y="0"/>
                </a:lnTo>
                <a:lnTo>
                  <a:pt x="3692008" y="909157"/>
                </a:lnTo>
                <a:lnTo>
                  <a:pt x="0" y="909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180942" y="8535542"/>
            <a:ext cx="3257543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14022200041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547604" y="8535542"/>
            <a:ext cx="305701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14022200084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986591" y="8553957"/>
            <a:ext cx="305701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14022300111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4111963" y="8758826"/>
            <a:ext cx="3692008" cy="909157"/>
          </a:xfrm>
          <a:custGeom>
            <a:avLst/>
            <a:gdLst/>
            <a:ahLst/>
            <a:cxnLst/>
            <a:rect r="r" b="b" t="t" l="l"/>
            <a:pathLst>
              <a:path h="909157" w="3692008">
                <a:moveTo>
                  <a:pt x="0" y="0"/>
                </a:moveTo>
                <a:lnTo>
                  <a:pt x="3692008" y="0"/>
                </a:lnTo>
                <a:lnTo>
                  <a:pt x="3692008" y="909157"/>
                </a:lnTo>
                <a:lnTo>
                  <a:pt x="0" y="909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4442885" y="8553957"/>
            <a:ext cx="3174977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14022200087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30963" y="-173377"/>
            <a:ext cx="18949926" cy="10633755"/>
          </a:xfrm>
          <a:custGeom>
            <a:avLst/>
            <a:gdLst/>
            <a:ahLst/>
            <a:cxnLst/>
            <a:rect r="r" b="b" t="t" l="l"/>
            <a:pathLst>
              <a:path h="10633755" w="18949926">
                <a:moveTo>
                  <a:pt x="18949926" y="0"/>
                </a:moveTo>
                <a:lnTo>
                  <a:pt x="0" y="0"/>
                </a:lnTo>
                <a:lnTo>
                  <a:pt x="0" y="10633754"/>
                </a:lnTo>
                <a:lnTo>
                  <a:pt x="18949926" y="10633754"/>
                </a:lnTo>
                <a:lnTo>
                  <a:pt x="18949926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8627" t="-44486" r="0" b="-490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70371" y="1123950"/>
            <a:ext cx="6882859" cy="82296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solidFill>
              <a:srgbClr val="30303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376441" y="1028700"/>
            <a:ext cx="6882859" cy="8229600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731" t="0" r="-3973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168914"/>
            <a:ext cx="11809706" cy="207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16"/>
              </a:lnSpc>
              <a:spcBef>
                <a:spcPct val="0"/>
              </a:spcBef>
            </a:pPr>
            <a:r>
              <a:rPr lang="en-US" sz="7859">
                <a:solidFill>
                  <a:srgbClr val="824838"/>
                </a:solidFill>
                <a:latin typeface="Baloo Thambi"/>
                <a:ea typeface="Baloo Thambi"/>
                <a:cs typeface="Baloo Thambi"/>
                <a:sym typeface="Baloo Thambi"/>
              </a:rPr>
              <a:t>DATA MINING DETEKSI PENYAKIT DIABETES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928275" y="5238750"/>
            <a:ext cx="3316310" cy="560758"/>
          </a:xfrm>
          <a:custGeom>
            <a:avLst/>
            <a:gdLst/>
            <a:ahLst/>
            <a:cxnLst/>
            <a:rect r="r" b="b" t="t" l="l"/>
            <a:pathLst>
              <a:path h="560758" w="3316310">
                <a:moveTo>
                  <a:pt x="0" y="0"/>
                </a:moveTo>
                <a:lnTo>
                  <a:pt x="3316309" y="0"/>
                </a:lnTo>
                <a:lnTo>
                  <a:pt x="3316309" y="560758"/>
                </a:lnTo>
                <a:lnTo>
                  <a:pt x="0" y="560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012221">
            <a:off x="8448688" y="3323362"/>
            <a:ext cx="1390624" cy="883046"/>
          </a:xfrm>
          <a:custGeom>
            <a:avLst/>
            <a:gdLst/>
            <a:ahLst/>
            <a:cxnLst/>
            <a:rect r="r" b="b" t="t" l="l"/>
            <a:pathLst>
              <a:path h="883046" w="1390624">
                <a:moveTo>
                  <a:pt x="0" y="0"/>
                </a:moveTo>
                <a:lnTo>
                  <a:pt x="1390624" y="0"/>
                </a:lnTo>
                <a:lnTo>
                  <a:pt x="1390624" y="883046"/>
                </a:lnTo>
                <a:lnTo>
                  <a:pt x="0" y="8830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10251717">
            <a:off x="-468099" y="-1126035"/>
            <a:ext cx="3691297" cy="2503370"/>
          </a:xfrm>
          <a:custGeom>
            <a:avLst/>
            <a:gdLst/>
            <a:ahLst/>
            <a:cxnLst/>
            <a:rect r="r" b="b" t="t" l="l"/>
            <a:pathLst>
              <a:path h="2503370" w="3691297">
                <a:moveTo>
                  <a:pt x="0" y="2503370"/>
                </a:moveTo>
                <a:lnTo>
                  <a:pt x="3691297" y="2503370"/>
                </a:lnTo>
                <a:lnTo>
                  <a:pt x="3691297" y="0"/>
                </a:lnTo>
                <a:lnTo>
                  <a:pt x="0" y="0"/>
                </a:lnTo>
                <a:lnTo>
                  <a:pt x="0" y="250337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81459" y="1287585"/>
            <a:ext cx="2878266" cy="366979"/>
          </a:xfrm>
          <a:custGeom>
            <a:avLst/>
            <a:gdLst/>
            <a:ahLst/>
            <a:cxnLst/>
            <a:rect r="r" b="b" t="t" l="l"/>
            <a:pathLst>
              <a:path h="366979" w="2878266">
                <a:moveTo>
                  <a:pt x="0" y="0"/>
                </a:moveTo>
                <a:lnTo>
                  <a:pt x="2878266" y="0"/>
                </a:lnTo>
                <a:lnTo>
                  <a:pt x="2878266" y="366979"/>
                </a:lnTo>
                <a:lnTo>
                  <a:pt x="0" y="366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29497">
            <a:off x="10474931" y="8211312"/>
            <a:ext cx="457441" cy="1648436"/>
          </a:xfrm>
          <a:custGeom>
            <a:avLst/>
            <a:gdLst/>
            <a:ahLst/>
            <a:cxnLst/>
            <a:rect r="r" b="b" t="t" l="l"/>
            <a:pathLst>
              <a:path h="1648436" w="457441">
                <a:moveTo>
                  <a:pt x="0" y="0"/>
                </a:moveTo>
                <a:lnTo>
                  <a:pt x="457441" y="0"/>
                </a:lnTo>
                <a:lnTo>
                  <a:pt x="457441" y="1648436"/>
                </a:lnTo>
                <a:lnTo>
                  <a:pt x="0" y="16484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64501" y="411630"/>
            <a:ext cx="1591831" cy="1108493"/>
          </a:xfrm>
          <a:custGeom>
            <a:avLst/>
            <a:gdLst/>
            <a:ahLst/>
            <a:cxnLst/>
            <a:rect r="r" b="b" t="t" l="l"/>
            <a:pathLst>
              <a:path h="1108493" w="1591831">
                <a:moveTo>
                  <a:pt x="0" y="0"/>
                </a:moveTo>
                <a:lnTo>
                  <a:pt x="1591831" y="0"/>
                </a:lnTo>
                <a:lnTo>
                  <a:pt x="1591831" y="1108493"/>
                </a:lnTo>
                <a:lnTo>
                  <a:pt x="0" y="11084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365625"/>
            <a:ext cx="8402863" cy="498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0"/>
              </a:lnSpc>
            </a:pPr>
            <a:r>
              <a:rPr lang="en-US" sz="3200">
                <a:solidFill>
                  <a:srgbClr val="303030"/>
                </a:solidFill>
                <a:latin typeface="Cakerolli"/>
                <a:ea typeface="Cakerolli"/>
                <a:cs typeface="Cakerolli"/>
                <a:sym typeface="Cakerolli"/>
              </a:rPr>
              <a:t>Data yang digunakan berasal dari dataset diabetes yang tersedia di Kaggle, yang terdiri dari atribut-atribut kesehatan seperti frekuensi kehamilan, kadar glukosa, tekanan darah, dan lainnya, dengan label hasil (outcome) yang menunjukkan apakah seseorang terdiagnosis diabetes (1) atau tidak (0).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92863" y="-173377"/>
            <a:ext cx="18949926" cy="10633755"/>
          </a:xfrm>
          <a:custGeom>
            <a:avLst/>
            <a:gdLst/>
            <a:ahLst/>
            <a:cxnLst/>
            <a:rect r="r" b="b" t="t" l="l"/>
            <a:pathLst>
              <a:path h="10633755" w="18949926">
                <a:moveTo>
                  <a:pt x="18949926" y="0"/>
                </a:moveTo>
                <a:lnTo>
                  <a:pt x="0" y="0"/>
                </a:lnTo>
                <a:lnTo>
                  <a:pt x="0" y="10633754"/>
                </a:lnTo>
                <a:lnTo>
                  <a:pt x="18949926" y="10633754"/>
                </a:lnTo>
                <a:lnTo>
                  <a:pt x="18949926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8627" t="-44486" r="0" b="-490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70371" y="1123950"/>
            <a:ext cx="6882859" cy="82296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solidFill>
              <a:srgbClr val="30303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376441" y="1028700"/>
            <a:ext cx="6882859" cy="8229600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731" t="0" r="-3973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23925" y="1200150"/>
            <a:ext cx="6988125" cy="312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3"/>
              </a:lnSpc>
            </a:pPr>
            <a:r>
              <a:rPr lang="en-US" sz="4807">
                <a:solidFill>
                  <a:srgbClr val="824838"/>
                </a:solidFill>
                <a:latin typeface="Baloo Thambi"/>
                <a:ea typeface="Baloo Thambi"/>
                <a:cs typeface="Baloo Thambi"/>
                <a:sym typeface="Baloo Thambi"/>
              </a:rPr>
              <a:t>ALASAN MEMILIH TEMA DATA MINING UNTUK DETEKSI PENYAKIT DIABETES</a:t>
            </a:r>
          </a:p>
          <a:p>
            <a:pPr algn="l" marL="0" indent="0" lvl="0">
              <a:lnSpc>
                <a:spcPts val="4903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928275" y="5238750"/>
            <a:ext cx="3316310" cy="560758"/>
          </a:xfrm>
          <a:custGeom>
            <a:avLst/>
            <a:gdLst/>
            <a:ahLst/>
            <a:cxnLst/>
            <a:rect r="r" b="b" t="t" l="l"/>
            <a:pathLst>
              <a:path h="560758" w="3316310">
                <a:moveTo>
                  <a:pt x="0" y="0"/>
                </a:moveTo>
                <a:lnTo>
                  <a:pt x="3316309" y="0"/>
                </a:lnTo>
                <a:lnTo>
                  <a:pt x="3316309" y="560758"/>
                </a:lnTo>
                <a:lnTo>
                  <a:pt x="0" y="560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012221">
            <a:off x="8448688" y="3323362"/>
            <a:ext cx="1390624" cy="883046"/>
          </a:xfrm>
          <a:custGeom>
            <a:avLst/>
            <a:gdLst/>
            <a:ahLst/>
            <a:cxnLst/>
            <a:rect r="r" b="b" t="t" l="l"/>
            <a:pathLst>
              <a:path h="883046" w="1390624">
                <a:moveTo>
                  <a:pt x="0" y="0"/>
                </a:moveTo>
                <a:lnTo>
                  <a:pt x="1390624" y="0"/>
                </a:lnTo>
                <a:lnTo>
                  <a:pt x="1390624" y="883046"/>
                </a:lnTo>
                <a:lnTo>
                  <a:pt x="0" y="8830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10251717">
            <a:off x="-468099" y="-1126035"/>
            <a:ext cx="3691297" cy="2503370"/>
          </a:xfrm>
          <a:custGeom>
            <a:avLst/>
            <a:gdLst/>
            <a:ahLst/>
            <a:cxnLst/>
            <a:rect r="r" b="b" t="t" l="l"/>
            <a:pathLst>
              <a:path h="2503370" w="3691297">
                <a:moveTo>
                  <a:pt x="0" y="2503370"/>
                </a:moveTo>
                <a:lnTo>
                  <a:pt x="3691297" y="2503370"/>
                </a:lnTo>
                <a:lnTo>
                  <a:pt x="3691297" y="0"/>
                </a:lnTo>
                <a:lnTo>
                  <a:pt x="0" y="0"/>
                </a:lnTo>
                <a:lnTo>
                  <a:pt x="0" y="250337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81459" y="1287585"/>
            <a:ext cx="2878266" cy="366979"/>
          </a:xfrm>
          <a:custGeom>
            <a:avLst/>
            <a:gdLst/>
            <a:ahLst/>
            <a:cxnLst/>
            <a:rect r="r" b="b" t="t" l="l"/>
            <a:pathLst>
              <a:path h="366979" w="2878266">
                <a:moveTo>
                  <a:pt x="0" y="0"/>
                </a:moveTo>
                <a:lnTo>
                  <a:pt x="2878266" y="0"/>
                </a:lnTo>
                <a:lnTo>
                  <a:pt x="2878266" y="366979"/>
                </a:lnTo>
                <a:lnTo>
                  <a:pt x="0" y="366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29497">
            <a:off x="10474931" y="8211312"/>
            <a:ext cx="457441" cy="1648436"/>
          </a:xfrm>
          <a:custGeom>
            <a:avLst/>
            <a:gdLst/>
            <a:ahLst/>
            <a:cxnLst/>
            <a:rect r="r" b="b" t="t" l="l"/>
            <a:pathLst>
              <a:path h="1648436" w="457441">
                <a:moveTo>
                  <a:pt x="0" y="0"/>
                </a:moveTo>
                <a:lnTo>
                  <a:pt x="457441" y="0"/>
                </a:lnTo>
                <a:lnTo>
                  <a:pt x="457441" y="1648436"/>
                </a:lnTo>
                <a:lnTo>
                  <a:pt x="0" y="16484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64501" y="411630"/>
            <a:ext cx="1591831" cy="1108493"/>
          </a:xfrm>
          <a:custGeom>
            <a:avLst/>
            <a:gdLst/>
            <a:ahLst/>
            <a:cxnLst/>
            <a:rect r="r" b="b" t="t" l="l"/>
            <a:pathLst>
              <a:path h="1108493" w="1591831">
                <a:moveTo>
                  <a:pt x="0" y="0"/>
                </a:moveTo>
                <a:lnTo>
                  <a:pt x="1591831" y="0"/>
                </a:lnTo>
                <a:lnTo>
                  <a:pt x="1591831" y="1108493"/>
                </a:lnTo>
                <a:lnTo>
                  <a:pt x="0" y="11084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298950"/>
            <a:ext cx="8402863" cy="485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9"/>
              </a:lnSpc>
            </a:pPr>
            <a:r>
              <a:rPr lang="en-US" sz="3599">
                <a:solidFill>
                  <a:srgbClr val="303030"/>
                </a:solidFill>
                <a:latin typeface="Cakerolli"/>
                <a:ea typeface="Cakerolli"/>
                <a:cs typeface="Cakerolli"/>
                <a:sym typeface="Cakerolli"/>
              </a:rPr>
              <a:t>Tingginya Prevalensi Diabetes</a:t>
            </a:r>
          </a:p>
          <a:p>
            <a:pPr algn="l">
              <a:lnSpc>
                <a:spcPts val="6119"/>
              </a:lnSpc>
            </a:pPr>
            <a:r>
              <a:rPr lang="en-US" sz="3599">
                <a:solidFill>
                  <a:srgbClr val="303030"/>
                </a:solidFill>
                <a:latin typeface="Cakerolli"/>
                <a:ea typeface="Cakerolli"/>
                <a:cs typeface="Cakerolli"/>
                <a:sym typeface="Cakerolli"/>
              </a:rPr>
              <a:t>Potensi Besar Data Mining</a:t>
            </a:r>
          </a:p>
          <a:p>
            <a:pPr algn="l">
              <a:lnSpc>
                <a:spcPts val="6119"/>
              </a:lnSpc>
            </a:pPr>
            <a:r>
              <a:rPr lang="en-US" sz="3599">
                <a:solidFill>
                  <a:srgbClr val="303030"/>
                </a:solidFill>
                <a:latin typeface="Cakerolli"/>
                <a:ea typeface="Cakerolli"/>
                <a:cs typeface="Cakerolli"/>
                <a:sym typeface="Cakerolli"/>
              </a:rPr>
              <a:t>Pemanfaatan Data Kesehatan Elektronik</a:t>
            </a:r>
          </a:p>
          <a:p>
            <a:pPr algn="l">
              <a:lnSpc>
                <a:spcPts val="6119"/>
              </a:lnSpc>
            </a:pPr>
            <a:r>
              <a:rPr lang="en-US" sz="3599">
                <a:solidFill>
                  <a:srgbClr val="303030"/>
                </a:solidFill>
                <a:latin typeface="Cakerolli"/>
                <a:ea typeface="Cakerolli"/>
                <a:cs typeface="Cakerolli"/>
                <a:sym typeface="Cakerolli"/>
              </a:rPr>
              <a:t>Pengembangan Sistem Pendukung Keputusan:</a:t>
            </a:r>
          </a:p>
          <a:p>
            <a:pPr algn="l" marL="0" indent="0" lvl="0">
              <a:lnSpc>
                <a:spcPts val="6119"/>
              </a:lnSpc>
            </a:pPr>
            <a:r>
              <a:rPr lang="en-US" sz="3599">
                <a:solidFill>
                  <a:srgbClr val="303030"/>
                </a:solidFill>
                <a:latin typeface="Cakerolli"/>
                <a:ea typeface="Cakerolli"/>
                <a:cs typeface="Cakerolli"/>
                <a:sym typeface="Cakerolli"/>
              </a:rPr>
              <a:t>Kontribusi untuk Kesehatan Masyarakat: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47" r="-1126" b="-145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33625" y="1670776"/>
            <a:ext cx="10506616" cy="2117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46"/>
              </a:lnSpc>
              <a:spcBef>
                <a:spcPct val="0"/>
              </a:spcBef>
            </a:pPr>
            <a:r>
              <a:rPr lang="en-US" sz="7986">
                <a:solidFill>
                  <a:srgbClr val="305569"/>
                </a:solidFill>
                <a:latin typeface="Baloo Thambi"/>
                <a:ea typeface="Baloo Thambi"/>
                <a:cs typeface="Baloo Thambi"/>
                <a:sym typeface="Baloo Thambi"/>
              </a:rPr>
              <a:t>LIBRARY YANG DIGUNAKAN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33625" y="4498240"/>
            <a:ext cx="11856465" cy="224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0"/>
              </a:lnSpc>
            </a:pPr>
            <a:r>
              <a:rPr lang="en-US" sz="3200">
                <a:solidFill>
                  <a:srgbClr val="303030"/>
                </a:solidFill>
                <a:latin typeface="Cakerolli"/>
                <a:ea typeface="Cakerolli"/>
                <a:cs typeface="Cakerolli"/>
                <a:sym typeface="Cakerolli"/>
              </a:rPr>
              <a:t>library yang diperlukan, seperti NumPy, Pandas, dan scikit-learn, untuk memfasilitasi pemrosesan data dan pembuatan model.</a:t>
            </a:r>
          </a:p>
          <a:p>
            <a:pPr algn="l" marL="0" indent="0" lvl="0">
              <a:lnSpc>
                <a:spcPts val="544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63048" y="8987934"/>
            <a:ext cx="1591831" cy="1108493"/>
          </a:xfrm>
          <a:custGeom>
            <a:avLst/>
            <a:gdLst/>
            <a:ahLst/>
            <a:cxnLst/>
            <a:rect r="r" b="b" t="t" l="l"/>
            <a:pathLst>
              <a:path h="1108493" w="1591831">
                <a:moveTo>
                  <a:pt x="0" y="0"/>
                </a:moveTo>
                <a:lnTo>
                  <a:pt x="1591830" y="0"/>
                </a:lnTo>
                <a:lnTo>
                  <a:pt x="1591830" y="1108493"/>
                </a:lnTo>
                <a:lnTo>
                  <a:pt x="0" y="1108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18629">
            <a:off x="14766684" y="-1553723"/>
            <a:ext cx="3691297" cy="2503370"/>
          </a:xfrm>
          <a:custGeom>
            <a:avLst/>
            <a:gdLst/>
            <a:ahLst/>
            <a:cxnLst/>
            <a:rect r="r" b="b" t="t" l="l"/>
            <a:pathLst>
              <a:path h="2503370" w="3691297">
                <a:moveTo>
                  <a:pt x="0" y="0"/>
                </a:moveTo>
                <a:lnTo>
                  <a:pt x="3691297" y="0"/>
                </a:lnTo>
                <a:lnTo>
                  <a:pt x="3691297" y="2503370"/>
                </a:lnTo>
                <a:lnTo>
                  <a:pt x="0" y="2503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942">
            <a:off x="5963585" y="640326"/>
            <a:ext cx="1390624" cy="883046"/>
          </a:xfrm>
          <a:custGeom>
            <a:avLst/>
            <a:gdLst/>
            <a:ahLst/>
            <a:cxnLst/>
            <a:rect r="r" b="b" t="t" l="l"/>
            <a:pathLst>
              <a:path h="883046" w="1390624">
                <a:moveTo>
                  <a:pt x="0" y="0"/>
                </a:moveTo>
                <a:lnTo>
                  <a:pt x="1390624" y="0"/>
                </a:lnTo>
                <a:lnTo>
                  <a:pt x="1390624" y="883046"/>
                </a:lnTo>
                <a:lnTo>
                  <a:pt x="0" y="883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90089" y="8635631"/>
            <a:ext cx="3938421" cy="2921593"/>
          </a:xfrm>
          <a:custGeom>
            <a:avLst/>
            <a:gdLst/>
            <a:ahLst/>
            <a:cxnLst/>
            <a:rect r="r" b="b" t="t" l="l"/>
            <a:pathLst>
              <a:path h="2921593" w="3938421">
                <a:moveTo>
                  <a:pt x="0" y="0"/>
                </a:moveTo>
                <a:lnTo>
                  <a:pt x="3938422" y="0"/>
                </a:lnTo>
                <a:lnTo>
                  <a:pt x="3938422" y="2921592"/>
                </a:lnTo>
                <a:lnTo>
                  <a:pt x="0" y="2921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40785" r="0" b="-3699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1100"/>
            <a:ext cx="6287463" cy="238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15"/>
              </a:lnSpc>
              <a:spcBef>
                <a:spcPct val="0"/>
              </a:spcBef>
            </a:pPr>
            <a:r>
              <a:rPr lang="en-US" sz="9133">
                <a:solidFill>
                  <a:srgbClr val="824838"/>
                </a:solidFill>
                <a:latin typeface="Baloo Thambi"/>
                <a:ea typeface="Baloo Thambi"/>
                <a:cs typeface="Baloo Thambi"/>
                <a:sym typeface="Baloo Thambi"/>
              </a:rPr>
              <a:t>MEMUAT DATASET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20946" y="2046192"/>
            <a:ext cx="8950854" cy="817688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18392" y="4216430"/>
            <a:ext cx="8738150" cy="367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  <a:spcBef>
                <a:spcPct val="0"/>
              </a:spcBef>
            </a:pPr>
            <a:r>
              <a:rPr lang="en-US" sz="3999">
                <a:solidFill>
                  <a:srgbClr val="303030"/>
                </a:solidFill>
                <a:latin typeface="Cakerolli"/>
                <a:ea typeface="Cakerolli"/>
                <a:cs typeface="Cakerolli"/>
                <a:sym typeface="Cakerolli"/>
              </a:rPr>
              <a:t>dataset dari file CSV, serta menampilkan beberapa baris awal untuk verifikasi. Dataset memiliki 768 baris dan 9 kolom.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316163" y="8843911"/>
            <a:ext cx="2450688" cy="414389"/>
          </a:xfrm>
          <a:custGeom>
            <a:avLst/>
            <a:gdLst/>
            <a:ahLst/>
            <a:cxnLst/>
            <a:rect r="r" b="b" t="t" l="l"/>
            <a:pathLst>
              <a:path h="414389" w="2450688">
                <a:moveTo>
                  <a:pt x="0" y="0"/>
                </a:moveTo>
                <a:lnTo>
                  <a:pt x="2450687" y="0"/>
                </a:lnTo>
                <a:lnTo>
                  <a:pt x="2450687" y="414389"/>
                </a:lnTo>
                <a:lnTo>
                  <a:pt x="0" y="414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251717">
            <a:off x="-816948" y="8978223"/>
            <a:ext cx="3691297" cy="2503370"/>
          </a:xfrm>
          <a:custGeom>
            <a:avLst/>
            <a:gdLst/>
            <a:ahLst/>
            <a:cxnLst/>
            <a:rect r="r" b="b" t="t" l="l"/>
            <a:pathLst>
              <a:path h="2503370" w="3691297">
                <a:moveTo>
                  <a:pt x="0" y="0"/>
                </a:moveTo>
                <a:lnTo>
                  <a:pt x="3691296" y="0"/>
                </a:lnTo>
                <a:lnTo>
                  <a:pt x="3691296" y="2503371"/>
                </a:lnTo>
                <a:lnTo>
                  <a:pt x="0" y="2503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66624" y="640921"/>
            <a:ext cx="1113726" cy="775558"/>
          </a:xfrm>
          <a:custGeom>
            <a:avLst/>
            <a:gdLst/>
            <a:ahLst/>
            <a:cxnLst/>
            <a:rect r="r" b="b" t="t" l="l"/>
            <a:pathLst>
              <a:path h="775558" w="1113726">
                <a:moveTo>
                  <a:pt x="0" y="0"/>
                </a:moveTo>
                <a:lnTo>
                  <a:pt x="1113726" y="0"/>
                </a:lnTo>
                <a:lnTo>
                  <a:pt x="1113726" y="775558"/>
                </a:lnTo>
                <a:lnTo>
                  <a:pt x="0" y="775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40921"/>
            <a:ext cx="2217566" cy="282740"/>
          </a:xfrm>
          <a:custGeom>
            <a:avLst/>
            <a:gdLst/>
            <a:ahLst/>
            <a:cxnLst/>
            <a:rect r="r" b="b" t="t" l="l"/>
            <a:pathLst>
              <a:path h="282740" w="2217566">
                <a:moveTo>
                  <a:pt x="0" y="0"/>
                </a:moveTo>
                <a:lnTo>
                  <a:pt x="2217566" y="0"/>
                </a:lnTo>
                <a:lnTo>
                  <a:pt x="2217566" y="282740"/>
                </a:lnTo>
                <a:lnTo>
                  <a:pt x="0" y="282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7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16410" t="0" r="-30498" b="-1611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2749" y="1051112"/>
            <a:ext cx="6841804" cy="5174892"/>
          </a:xfrm>
          <a:custGeom>
            <a:avLst/>
            <a:gdLst/>
            <a:ahLst/>
            <a:cxnLst/>
            <a:rect r="r" b="b" t="t" l="l"/>
            <a:pathLst>
              <a:path h="5174892" w="6841804">
                <a:moveTo>
                  <a:pt x="0" y="0"/>
                </a:moveTo>
                <a:lnTo>
                  <a:pt x="6841803" y="0"/>
                </a:lnTo>
                <a:lnTo>
                  <a:pt x="6841803" y="5174892"/>
                </a:lnTo>
                <a:lnTo>
                  <a:pt x="0" y="5174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9418" y="2247442"/>
            <a:ext cx="6978478" cy="2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8800" spc="-431">
                <a:solidFill>
                  <a:srgbClr val="E07A5F"/>
                </a:solidFill>
                <a:latin typeface="Baloo Thambi"/>
                <a:ea typeface="Baloo Thambi"/>
                <a:cs typeface="Baloo Thambi"/>
                <a:sym typeface="Baloo Thambi"/>
              </a:rPr>
              <a:t>Pemisahan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797477"/>
            <a:ext cx="8713052" cy="358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6"/>
              </a:lnSpc>
            </a:pPr>
            <a:r>
              <a:rPr lang="en-US" sz="3376" spc="-165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Data dibagi menjadi dua bagian: dataset pelatihan (80%) dan dataset pengujian (20%). Ini dilakukan untuk memastikan model dapat diuji dengan data yang belum dilihat sebelumnya.</a:t>
            </a:r>
          </a:p>
          <a:p>
            <a:pPr algn="l">
              <a:lnSpc>
                <a:spcPts val="472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203799"/>
            <a:ext cx="17925691" cy="10083201"/>
          </a:xfrm>
          <a:custGeom>
            <a:avLst/>
            <a:gdLst/>
            <a:ahLst/>
            <a:cxnLst/>
            <a:rect r="r" b="b" t="t" l="l"/>
            <a:pathLst>
              <a:path h="10083201" w="17925691">
                <a:moveTo>
                  <a:pt x="0" y="0"/>
                </a:moveTo>
                <a:lnTo>
                  <a:pt x="17925691" y="0"/>
                </a:lnTo>
                <a:lnTo>
                  <a:pt x="17925691" y="10083201"/>
                </a:lnTo>
                <a:lnTo>
                  <a:pt x="0" y="10083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79829" y="1028700"/>
            <a:ext cx="5779471" cy="4550020"/>
          </a:xfrm>
          <a:custGeom>
            <a:avLst/>
            <a:gdLst/>
            <a:ahLst/>
            <a:cxnLst/>
            <a:rect r="r" b="b" t="t" l="l"/>
            <a:pathLst>
              <a:path h="4550020" w="5779471">
                <a:moveTo>
                  <a:pt x="0" y="0"/>
                </a:moveTo>
                <a:lnTo>
                  <a:pt x="5779471" y="0"/>
                </a:lnTo>
                <a:lnTo>
                  <a:pt x="5779471" y="4550020"/>
                </a:lnTo>
                <a:lnTo>
                  <a:pt x="0" y="4550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00064"/>
            <a:ext cx="8748772" cy="172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sz="7532" spc="-369">
                <a:solidFill>
                  <a:srgbClr val="DD6242"/>
                </a:solidFill>
                <a:latin typeface="Baloo Thambi"/>
                <a:ea typeface="Baloo Thambi"/>
                <a:cs typeface="Baloo Thambi"/>
                <a:sym typeface="Baloo Thambi"/>
              </a:rPr>
              <a:t>Model Latih/algoritma Menggunakan SVM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Borcelle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0872" y="5067300"/>
            <a:ext cx="10456214" cy="3591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5"/>
              </a:lnSpc>
            </a:pPr>
            <a:r>
              <a:rPr lang="en-US" sz="4103" spc="-20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Model dilatih pada dataset pelatihan menggunakan algoritma SVM. Penulis menjelaskan bagaimana mengimplementasikan SVM dengan menggunakan kernel linear.</a:t>
            </a:r>
          </a:p>
          <a:p>
            <a:pPr algn="l">
              <a:lnSpc>
                <a:spcPts val="5745"/>
              </a:lnSpc>
            </a:pPr>
            <a:r>
              <a:rPr lang="en-US" sz="4103" spc="-20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(bakal dirubah)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8253798" y="-184836"/>
            <a:ext cx="969594" cy="3396666"/>
          </a:xfrm>
          <a:custGeom>
            <a:avLst/>
            <a:gdLst/>
            <a:ahLst/>
            <a:cxnLst/>
            <a:rect r="r" b="b" t="t" l="l"/>
            <a:pathLst>
              <a:path h="3396666" w="969594">
                <a:moveTo>
                  <a:pt x="0" y="0"/>
                </a:moveTo>
                <a:lnTo>
                  <a:pt x="969594" y="0"/>
                </a:lnTo>
                <a:lnTo>
                  <a:pt x="969594" y="3396666"/>
                </a:lnTo>
                <a:lnTo>
                  <a:pt x="0" y="3396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3799"/>
            <a:ext cx="17925691" cy="10083201"/>
          </a:xfrm>
          <a:custGeom>
            <a:avLst/>
            <a:gdLst/>
            <a:ahLst/>
            <a:cxnLst/>
            <a:rect r="r" b="b" t="t" l="l"/>
            <a:pathLst>
              <a:path h="10083201" w="17925691">
                <a:moveTo>
                  <a:pt x="0" y="0"/>
                </a:moveTo>
                <a:lnTo>
                  <a:pt x="17925691" y="0"/>
                </a:lnTo>
                <a:lnTo>
                  <a:pt x="17925691" y="10083201"/>
                </a:lnTo>
                <a:lnTo>
                  <a:pt x="0" y="10083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40785" r="0" b="-369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361435" cy="361435"/>
          </a:xfrm>
          <a:custGeom>
            <a:avLst/>
            <a:gdLst/>
            <a:ahLst/>
            <a:cxnLst/>
            <a:rect r="r" b="b" t="t" l="l"/>
            <a:pathLst>
              <a:path h="361435" w="361435">
                <a:moveTo>
                  <a:pt x="0" y="0"/>
                </a:moveTo>
                <a:lnTo>
                  <a:pt x="361435" y="0"/>
                </a:lnTo>
                <a:lnTo>
                  <a:pt x="361435" y="361435"/>
                </a:lnTo>
                <a:lnTo>
                  <a:pt x="0" y="361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79829" y="1028700"/>
            <a:ext cx="5779471" cy="4550020"/>
          </a:xfrm>
          <a:custGeom>
            <a:avLst/>
            <a:gdLst/>
            <a:ahLst/>
            <a:cxnLst/>
            <a:rect r="r" b="b" t="t" l="l"/>
            <a:pathLst>
              <a:path h="4550020" w="5779471">
                <a:moveTo>
                  <a:pt x="0" y="0"/>
                </a:moveTo>
                <a:lnTo>
                  <a:pt x="5779471" y="0"/>
                </a:lnTo>
                <a:lnTo>
                  <a:pt x="5779471" y="4550020"/>
                </a:lnTo>
                <a:lnTo>
                  <a:pt x="0" y="4550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90539"/>
            <a:ext cx="8473720" cy="247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1"/>
              </a:lnSpc>
            </a:pPr>
            <a:r>
              <a:rPr lang="en-US" sz="7300" spc="-357">
                <a:solidFill>
                  <a:srgbClr val="DD6242"/>
                </a:solidFill>
                <a:latin typeface="Baloo Thambi"/>
                <a:ea typeface="Baloo Thambi"/>
                <a:cs typeface="Baloo Thambi"/>
                <a:sym typeface="Baloo Thambi"/>
              </a:rPr>
              <a:t>Alasan menggunggankan  algoritma SVM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219" y="1108262"/>
            <a:ext cx="2033411" cy="2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2100" spc="-10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Borcelle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69199"/>
            <a:ext cx="10118387" cy="438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835" indent="-386917" lvl="1">
              <a:lnSpc>
                <a:spcPts val="5017"/>
              </a:lnSpc>
              <a:buFont typeface="Arial"/>
              <a:buChar char="•"/>
            </a:pPr>
            <a:r>
              <a:rPr lang="en-US" sz="3584" spc="-175">
                <a:solidFill>
                  <a:srgbClr val="12111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Akurat: Mampu memprediksi dengan baik apakah seseorang memiliki diabetes atau tidak.</a:t>
            </a:r>
          </a:p>
          <a:p>
            <a:pPr algn="l" marL="773835" indent="-386917" lvl="1">
              <a:lnSpc>
                <a:spcPts val="5017"/>
              </a:lnSpc>
              <a:buFont typeface="Arial"/>
              <a:buChar char="•"/>
            </a:pPr>
            <a:r>
              <a:rPr lang="en-US" sz="3584" spc="-175">
                <a:solidFill>
                  <a:srgbClr val="12111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Fleksibel: Dapat menangani data yang kompleks dan memiliki banyak variabel.</a:t>
            </a:r>
          </a:p>
          <a:p>
            <a:pPr algn="l" marL="773835" indent="-386917" lvl="1">
              <a:lnSpc>
                <a:spcPts val="5017"/>
              </a:lnSpc>
              <a:buFont typeface="Arial"/>
              <a:buChar char="•"/>
            </a:pPr>
            <a:r>
              <a:rPr lang="en-US" sz="3584" spc="-175">
                <a:solidFill>
                  <a:srgbClr val="12111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Efisien: Tidak memerlukan banyak data untuk melatih model.</a:t>
            </a:r>
          </a:p>
          <a:p>
            <a:pPr algn="l">
              <a:lnSpc>
                <a:spcPts val="501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8253798" y="-184836"/>
            <a:ext cx="969594" cy="3396666"/>
          </a:xfrm>
          <a:custGeom>
            <a:avLst/>
            <a:gdLst/>
            <a:ahLst/>
            <a:cxnLst/>
            <a:rect r="r" b="b" t="t" l="l"/>
            <a:pathLst>
              <a:path h="3396666" w="969594">
                <a:moveTo>
                  <a:pt x="0" y="0"/>
                </a:moveTo>
                <a:lnTo>
                  <a:pt x="969594" y="0"/>
                </a:lnTo>
                <a:lnTo>
                  <a:pt x="969594" y="3396666"/>
                </a:lnTo>
                <a:lnTo>
                  <a:pt x="0" y="3396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DAGcRtC9_p4</dc:identifier>
  <dcterms:modified xsi:type="dcterms:W3CDTF">2011-08-01T06:04:30Z</dcterms:modified>
  <cp:revision>1</cp:revision>
  <dc:title>data warehouse dan data mining</dc:title>
</cp:coreProperties>
</file>